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y="6858000" cx="12192000"/>
  <p:notesSz cx="6858000" cy="9144000"/>
  <p:embeddedFontLst>
    <p:embeddedFont>
      <p:font typeface="Lexend SemiBold"/>
      <p:regular r:id="rId15"/>
      <p:bold r:id="rId16"/>
    </p:embeddedFont>
    <p:embeddedFont>
      <p:font typeface="Lexend Light"/>
      <p:regular r:id="rId17"/>
      <p:bold r:id="rId18"/>
    </p:embeddedFont>
    <p:embeddedFont>
      <p:font typeface="Source Serif Pro"/>
      <p:regular r:id="rId19"/>
      <p:bold r:id="rId20"/>
      <p:italic r:id="rId21"/>
      <p:boldItalic r:id="rId22"/>
    </p:embeddedFont>
    <p:embeddedFont>
      <p:font typeface="Lexend"/>
      <p:regular r:id="rId23"/>
      <p:bold r:id="rId24"/>
    </p:embeddedFont>
    <p:embeddedFont>
      <p:font typeface="Lexend Black"/>
      <p:bold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6" roundtripDataSignature="AMtx7mg1euF7OlW6FpAsrYXIqVSwiGdH6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SourceSerifPro-bold.fntdata"/><Relationship Id="rId22" Type="http://schemas.openxmlformats.org/officeDocument/2006/relationships/font" Target="fonts/SourceSerifPro-boldItalic.fntdata"/><Relationship Id="rId21" Type="http://schemas.openxmlformats.org/officeDocument/2006/relationships/font" Target="fonts/SourceSerifPro-italic.fntdata"/><Relationship Id="rId24" Type="http://schemas.openxmlformats.org/officeDocument/2006/relationships/font" Target="fonts/Lexend-bold.fntdata"/><Relationship Id="rId23" Type="http://schemas.openxmlformats.org/officeDocument/2006/relationships/font" Target="fonts/Lexend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customschemas.google.com/relationships/presentationmetadata" Target="metadata"/><Relationship Id="rId25" Type="http://schemas.openxmlformats.org/officeDocument/2006/relationships/font" Target="fonts/LexendBlack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font" Target="fonts/LexendSemiBold-regular.fntdata"/><Relationship Id="rId14" Type="http://schemas.openxmlformats.org/officeDocument/2006/relationships/slide" Target="slides/slide10.xml"/><Relationship Id="rId17" Type="http://schemas.openxmlformats.org/officeDocument/2006/relationships/font" Target="fonts/LexendLight-regular.fntdata"/><Relationship Id="rId16" Type="http://schemas.openxmlformats.org/officeDocument/2006/relationships/font" Target="fonts/LexendSemiBold-bold.fntdata"/><Relationship Id="rId19" Type="http://schemas.openxmlformats.org/officeDocument/2006/relationships/font" Target="fonts/SourceSerifPro-regular.fntdata"/><Relationship Id="rId18" Type="http://schemas.openxmlformats.org/officeDocument/2006/relationships/font" Target="fonts/LexendLight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" name="Google Shape;11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Community Based Orgs we are connecting with: MIRC, MEIRS, Catholic Charities, Wayside Food Programs, Preble Street, Network Partners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Community Reports that have informed our sourcing: PPH Minority Health Program Report: Ethnic Needs for French and Lingala communities, 2021 Wayside Food Program focus group reports</a:t>
            </a:r>
            <a:endParaRPr/>
          </a:p>
        </p:txBody>
      </p:sp>
      <p:sp>
        <p:nvSpPr>
          <p:cNvPr id="113" name="Google Shape;113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" name="Google Shape;14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MFM partnerships: Somali Bantu Community, Liberation Farms, Mic Mac Farms, New Roots Cooperative, Cultivating Community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Community Redistribution Fund Partners:</a:t>
            </a:r>
            <a:endParaRPr/>
          </a:p>
        </p:txBody>
      </p:sp>
      <p:sp>
        <p:nvSpPr>
          <p:cNvPr id="148" name="Google Shape;148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" name="Google Shape;15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Muslim led food pantry in Lewiston is Masjid Al Salaam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Muslim led food pantry in Portland is currently in process, Khadija is facilitating/organizing</a:t>
            </a:r>
            <a:endParaRPr/>
          </a:p>
        </p:txBody>
      </p:sp>
      <p:sp>
        <p:nvSpPr>
          <p:cNvPr id="159" name="Google Shape;159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" name="Google Shape;169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Prospective Halal Meat Processers in ME- Ummah Farms, Five Pillar in Unity, Liberation Farms – Somali Bantu Community Association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Cooperative Buying: Example of Westbrook Schools ordering- could others join in this effort for some cooperative purchasing?</a:t>
            </a:r>
            <a:endParaRPr/>
          </a:p>
        </p:txBody>
      </p:sp>
      <p:sp>
        <p:nvSpPr>
          <p:cNvPr id="170" name="Google Shape;170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" name="Google Shape;17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Google Shape;74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>
  <p:cSld name="Vertical Title and 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" name="Google Shape;23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" name="Google Shape;29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Google Shape;35;p1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Google Shape;36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Google Shape;42;p1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p1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Google Shape;44;p1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Google Shape;45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2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mailto:kgray@gsfb.org" TargetMode="External"/><Relationship Id="rId4" Type="http://schemas.openxmlformats.org/officeDocument/2006/relationships/hyperlink" Target="mailto:kahmed@gsfb.org" TargetMode="External"/><Relationship Id="rId9" Type="http://schemas.openxmlformats.org/officeDocument/2006/relationships/image" Target="../media/image10.png"/><Relationship Id="rId5" Type="http://schemas.openxmlformats.org/officeDocument/2006/relationships/hyperlink" Target="mailto:nperry@gsfb.org" TargetMode="External"/><Relationship Id="rId6" Type="http://schemas.openxmlformats.org/officeDocument/2006/relationships/hyperlink" Target="mailto:mtaft@gsfb.org" TargetMode="External"/><Relationship Id="rId7" Type="http://schemas.openxmlformats.org/officeDocument/2006/relationships/image" Target="../media/image7.png"/><Relationship Id="rId8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1.png"/><Relationship Id="rId6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"/>
          <p:cNvSpPr txBox="1"/>
          <p:nvPr/>
        </p:nvSpPr>
        <p:spPr>
          <a:xfrm>
            <a:off x="2322371" y="2238440"/>
            <a:ext cx="9174212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chemeClr val="dk2"/>
                </a:solidFill>
                <a:latin typeface="Lexend Black"/>
                <a:ea typeface="Lexend Black"/>
                <a:cs typeface="Lexend Black"/>
                <a:sym typeface="Lexend Black"/>
              </a:rPr>
              <a:t>Culturally Preferred Foods </a:t>
            </a:r>
            <a:endParaRPr b="1" sz="6000">
              <a:solidFill>
                <a:schemeClr val="dk2"/>
              </a:solidFill>
              <a:latin typeface="Lexend Black"/>
              <a:ea typeface="Lexend Black"/>
              <a:cs typeface="Lexend Black"/>
              <a:sym typeface="Lexend Black"/>
            </a:endParaRPr>
          </a:p>
        </p:txBody>
      </p:sp>
      <p:sp>
        <p:nvSpPr>
          <p:cNvPr id="88" name="Google Shape;88;p1"/>
          <p:cNvSpPr txBox="1"/>
          <p:nvPr/>
        </p:nvSpPr>
        <p:spPr>
          <a:xfrm>
            <a:off x="2349266" y="4146508"/>
            <a:ext cx="4696996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2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Sourcing &amp; Distribution</a:t>
            </a:r>
            <a:endParaRPr sz="3200">
              <a:solidFill>
                <a:schemeClr val="dk2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2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2349266" y="5363346"/>
            <a:ext cx="7453642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Prepared for Cumberland County Food Security Coalition Council Meeting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4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Access to Culturally Preferred Foods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rPr>
              <a:t>January 19, 2022</a:t>
            </a:r>
            <a:endParaRPr sz="14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2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9247" y="757786"/>
            <a:ext cx="2811556" cy="5601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0"/>
          <p:cNvSpPr txBox="1"/>
          <p:nvPr/>
        </p:nvSpPr>
        <p:spPr>
          <a:xfrm>
            <a:off x="1383033" y="1038499"/>
            <a:ext cx="4928990" cy="53860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Questions?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Visit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4"/>
                </a:solidFill>
                <a:latin typeface="Lexend Light"/>
                <a:ea typeface="Lexend Light"/>
                <a:cs typeface="Lexend Light"/>
                <a:sym typeface="Lexend Light"/>
              </a:rPr>
              <a:t>FeedingMaine.org</a:t>
            </a:r>
            <a:endParaRPr sz="1600">
              <a:solidFill>
                <a:schemeClr val="accent4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Presenters</a:t>
            </a:r>
            <a:endParaRPr b="1" sz="16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Kay Gray, Director of Sourcing</a:t>
            </a:r>
            <a:endParaRPr sz="16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kgray@gsfb.org</a:t>
            </a:r>
            <a:endParaRPr sz="16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Khadija Ahmed, Community Impact Manager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kahmed@gsfb.org</a:t>
            </a:r>
            <a:endParaRPr sz="16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Nancy Perry, Senior Sourcing Manager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nperry@gsfb.org</a:t>
            </a:r>
            <a:endParaRPr sz="16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Meg Taft, Director of Equity, Diversity &amp; Inclusion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mtaft@gsfb.org</a:t>
            </a:r>
            <a:endParaRPr sz="16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6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Photo Credit: Meg Crowder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CRF Grantee Mic Mac Farms, Brook Trout Fish Hatchery at the farm raising brook trout for tribal communities</a:t>
            </a:r>
            <a:endParaRPr i="1" sz="12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83" name="Google Shape;183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1403981">
            <a:off x="9881775" y="5393302"/>
            <a:ext cx="2814793" cy="2206571"/>
          </a:xfrm>
          <a:prstGeom prst="rect">
            <a:avLst/>
          </a:prstGeom>
          <a:noFill/>
          <a:ln>
            <a:noFill/>
          </a:ln>
        </p:spPr>
      </p:pic>
      <p:sp>
        <p:nvSpPr>
          <p:cNvPr descr="Image" id="184" name="Google Shape;184;p10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Image" id="185" name="Google Shape;185;p10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6" name="Google Shape;186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466030" y="3731544"/>
            <a:ext cx="3823141" cy="2867356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7" name="Google Shape;187;p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152482" y="312738"/>
            <a:ext cx="2450236" cy="326698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/>
          <p:nvPr/>
        </p:nvSpPr>
        <p:spPr>
          <a:xfrm>
            <a:off x="121456" y="4684086"/>
            <a:ext cx="2936117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Kay Gray</a:t>
            </a:r>
            <a:endParaRPr sz="1800">
              <a:solidFill>
                <a:schemeClr val="dk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Director of Sourcing</a:t>
            </a:r>
            <a:endParaRPr b="1" sz="1800">
              <a:solidFill>
                <a:schemeClr val="dk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5897808" y="4710117"/>
            <a:ext cx="293611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Nancy Perry</a:t>
            </a:r>
            <a:br>
              <a:rPr lang="en-US" sz="16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</a:br>
            <a:r>
              <a:rPr lang="en-US" sz="16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Senior Sourcing Manager</a:t>
            </a:r>
            <a:endParaRPr sz="1600">
              <a:solidFill>
                <a:schemeClr val="dk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793820" y="864158"/>
            <a:ext cx="578785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Presented by:</a:t>
            </a:r>
            <a:endParaRPr/>
          </a:p>
        </p:txBody>
      </p:sp>
      <p:sp>
        <p:nvSpPr>
          <p:cNvPr id="98" name="Google Shape;98;p2"/>
          <p:cNvSpPr txBox="1"/>
          <p:nvPr/>
        </p:nvSpPr>
        <p:spPr>
          <a:xfrm>
            <a:off x="2961691" y="4710117"/>
            <a:ext cx="2936117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Khadija Ahmed</a:t>
            </a:r>
            <a:br>
              <a:rPr lang="en-US" sz="16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</a:br>
            <a:r>
              <a:rPr lang="en-US" sz="16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Community Impact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Manager</a:t>
            </a:r>
            <a:endParaRPr sz="1600">
              <a:solidFill>
                <a:schemeClr val="dk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9" name="Google Shape;99;p2"/>
          <p:cNvSpPr txBox="1"/>
          <p:nvPr/>
        </p:nvSpPr>
        <p:spPr>
          <a:xfrm>
            <a:off x="8895250" y="4684086"/>
            <a:ext cx="2936117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Meg Taft</a:t>
            </a:r>
            <a:br>
              <a:rPr lang="en-US" sz="16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</a:br>
            <a:r>
              <a:rPr lang="en-US" sz="16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Director of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Equity, Diversity &amp; Inclusion</a:t>
            </a:r>
            <a:endParaRPr sz="1600">
              <a:solidFill>
                <a:schemeClr val="dk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00" name="Google Shape;10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65672" y="1960581"/>
            <a:ext cx="2000387" cy="2749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12223" y="2371356"/>
            <a:ext cx="1655131" cy="220684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72432" y="2092498"/>
            <a:ext cx="1514633" cy="248569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8799" y="2116521"/>
            <a:ext cx="1795580" cy="256756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3611873" y="2135875"/>
            <a:ext cx="4689900" cy="27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Overview</a:t>
            </a:r>
            <a:endParaRPr sz="1800">
              <a:solidFill>
                <a:schemeClr val="accent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i="1" lang="en-US" sz="1600">
                <a:solidFill>
                  <a:schemeClr val="accent6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04</a:t>
            </a:r>
            <a:r>
              <a:rPr lang="en-US" sz="1600">
                <a:solidFill>
                  <a:schemeClr val="accent1"/>
                </a:solidFill>
                <a:latin typeface="Lexend Light"/>
                <a:ea typeface="Lexend Light"/>
                <a:cs typeface="Lexend Light"/>
                <a:sym typeface="Lexend Light"/>
              </a:rPr>
              <a:t>  Understanding the Need</a:t>
            </a:r>
            <a:endParaRPr sz="1600">
              <a:solidFill>
                <a:schemeClr val="accent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600">
                <a:solidFill>
                  <a:schemeClr val="accent6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05</a:t>
            </a:r>
            <a:r>
              <a:rPr lang="en-US" sz="1600">
                <a:solidFill>
                  <a:schemeClr val="accent1"/>
                </a:solidFill>
                <a:latin typeface="Lexend Light"/>
                <a:ea typeface="Lexend Light"/>
                <a:cs typeface="Lexend Light"/>
                <a:sym typeface="Lexend Light"/>
              </a:rPr>
              <a:t>  Foods we are Sourcing</a:t>
            </a:r>
            <a:endParaRPr sz="1600">
              <a:solidFill>
                <a:schemeClr val="accent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600">
                <a:solidFill>
                  <a:schemeClr val="accent6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06   </a:t>
            </a:r>
            <a:r>
              <a:rPr lang="en-US" sz="16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Sourcing Strategies</a:t>
            </a:r>
            <a:endParaRPr sz="16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600">
                <a:solidFill>
                  <a:schemeClr val="accent6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07</a:t>
            </a:r>
            <a:r>
              <a:rPr b="1" i="1" lang="en-US" sz="1600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  </a:t>
            </a:r>
            <a:r>
              <a:rPr lang="en-US" sz="1600">
                <a:solidFill>
                  <a:schemeClr val="accent1"/>
                </a:solidFill>
                <a:latin typeface="Lexend Light"/>
                <a:ea typeface="Lexend Light"/>
                <a:cs typeface="Lexend Light"/>
                <a:sym typeface="Lexend Light"/>
              </a:rPr>
              <a:t>Distribution Strategies</a:t>
            </a:r>
            <a:endParaRPr sz="1600">
              <a:solidFill>
                <a:schemeClr val="accent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600">
                <a:solidFill>
                  <a:schemeClr val="accent6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08</a:t>
            </a:r>
            <a:r>
              <a:rPr b="1" i="1" lang="en-US" sz="1600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  </a:t>
            </a:r>
            <a:r>
              <a:rPr lang="en-US" sz="1600">
                <a:solidFill>
                  <a:schemeClr val="accent1"/>
                </a:solidFill>
                <a:latin typeface="Lexend Light"/>
                <a:ea typeface="Lexend Light"/>
                <a:cs typeface="Lexend Light"/>
                <a:sym typeface="Lexend Light"/>
              </a:rPr>
              <a:t>Gaps, Challenges &amp; Opportunities</a:t>
            </a:r>
            <a:endParaRPr sz="1600">
              <a:solidFill>
                <a:schemeClr val="accent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600">
                <a:solidFill>
                  <a:schemeClr val="accent6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09</a:t>
            </a:r>
            <a:r>
              <a:rPr b="1" i="1" lang="en-US" sz="1600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  </a:t>
            </a:r>
            <a:r>
              <a:rPr lang="en-US" sz="1600">
                <a:solidFill>
                  <a:schemeClr val="accent1"/>
                </a:solidFill>
                <a:latin typeface="Lexend Light"/>
                <a:ea typeface="Lexend Light"/>
                <a:cs typeface="Lexend Light"/>
                <a:sym typeface="Lexend Light"/>
              </a:rPr>
              <a:t>Contact Information</a:t>
            </a:r>
            <a:endParaRPr/>
          </a:p>
        </p:txBody>
      </p:sp>
      <p:pic>
        <p:nvPicPr>
          <p:cNvPr id="109" name="Google Shape;10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-8877677">
            <a:off x="-539966" y="2779780"/>
            <a:ext cx="4388768" cy="3391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"/>
          <p:cNvSpPr txBox="1"/>
          <p:nvPr/>
        </p:nvSpPr>
        <p:spPr>
          <a:xfrm>
            <a:off x="793821" y="1931410"/>
            <a:ext cx="4771601" cy="3477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Leveraging personal relationships and building new relationships within communities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Staying informed and in connection with community based partners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Reviewing Ethnic Needs Community Reports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Nutrition &amp; Procurement Team</a:t>
            </a:r>
            <a:endParaRPr sz="20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16" name="Google Shape;116;p4"/>
          <p:cNvSpPr txBox="1"/>
          <p:nvPr/>
        </p:nvSpPr>
        <p:spPr>
          <a:xfrm>
            <a:off x="793820" y="864158"/>
            <a:ext cx="578785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lt2"/>
                </a:solidFill>
                <a:latin typeface="Lexend"/>
                <a:ea typeface="Lexend"/>
                <a:cs typeface="Lexend"/>
                <a:sym typeface="Lexend"/>
              </a:rPr>
              <a:t>Understanding the Need</a:t>
            </a:r>
            <a:endParaRPr b="1" sz="3600">
              <a:solidFill>
                <a:schemeClr val="lt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7" name="Google Shape;117;p4"/>
          <p:cNvSpPr txBox="1"/>
          <p:nvPr>
            <p:ph idx="12" type="sldNum"/>
          </p:nvPr>
        </p:nvSpPr>
        <p:spPr>
          <a:xfrm>
            <a:off x="430620" y="6334394"/>
            <a:ext cx="2340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2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‹#›</a:t>
            </a:fld>
            <a:endParaRPr sz="1800">
              <a:solidFill>
                <a:schemeClr val="dk2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pic>
        <p:nvPicPr>
          <p:cNvPr id="118" name="Google Shape;11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99463" y="1744979"/>
            <a:ext cx="6149266" cy="409951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"/>
          <p:cNvSpPr/>
          <p:nvPr/>
        </p:nvSpPr>
        <p:spPr>
          <a:xfrm>
            <a:off x="1" y="0"/>
            <a:ext cx="3714044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5"/>
          <p:cNvSpPr txBox="1"/>
          <p:nvPr>
            <p:ph idx="12" type="sldNum"/>
          </p:nvPr>
        </p:nvSpPr>
        <p:spPr>
          <a:xfrm>
            <a:off x="430620" y="6334394"/>
            <a:ext cx="2340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2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‹#›</a:t>
            </a:fld>
            <a:endParaRPr sz="1800">
              <a:solidFill>
                <a:schemeClr val="dk2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125" name="Google Shape;125;p5"/>
          <p:cNvSpPr txBox="1"/>
          <p:nvPr/>
        </p:nvSpPr>
        <p:spPr>
          <a:xfrm>
            <a:off x="5435064" y="966923"/>
            <a:ext cx="578785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Food We are Sourcing</a:t>
            </a:r>
            <a:endParaRPr b="1" sz="36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26" name="Google Shape;126;p5"/>
          <p:cNvSpPr txBox="1"/>
          <p:nvPr/>
        </p:nvSpPr>
        <p:spPr>
          <a:xfrm>
            <a:off x="5435064" y="1991155"/>
            <a:ext cx="6559236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Halal Meats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Ground beef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Whole Chickens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Rabbit stew meat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Goat stew meat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Ground chicken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Lamb stew meat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Beef stew meat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Photo and Cooking Credit: Khadija Ahmed</a:t>
            </a:r>
            <a:endParaRPr/>
          </a:p>
        </p:txBody>
      </p:sp>
      <p:sp>
        <p:nvSpPr>
          <p:cNvPr id="127" name="Google Shape;127;p5"/>
          <p:cNvSpPr txBox="1"/>
          <p:nvPr/>
        </p:nvSpPr>
        <p:spPr>
          <a:xfrm>
            <a:off x="11529707" y="6253682"/>
            <a:ext cx="2340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‹#›</a:t>
            </a:fld>
            <a:endParaRPr sz="1600">
              <a:solidFill>
                <a:schemeClr val="dk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pic>
        <p:nvPicPr>
          <p:cNvPr id="128" name="Google Shape;12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20498" y="6257480"/>
            <a:ext cx="1630615" cy="3248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9" name="Google Shape;129;p5"/>
          <p:cNvCxnSpPr/>
          <p:nvPr/>
        </p:nvCxnSpPr>
        <p:spPr>
          <a:xfrm>
            <a:off x="11459198" y="6275554"/>
            <a:ext cx="0" cy="279355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0" name="Google Shape;130;p5"/>
          <p:cNvSpPr/>
          <p:nvPr/>
        </p:nvSpPr>
        <p:spPr>
          <a:xfrm>
            <a:off x="430620" y="927848"/>
            <a:ext cx="4317583" cy="5002306"/>
          </a:xfrm>
          <a:prstGeom prst="rect">
            <a:avLst/>
          </a:prstGeom>
          <a:solidFill>
            <a:srgbClr val="364B4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Google Shape;131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6155" y="2118593"/>
            <a:ext cx="3646512" cy="27348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/>
          <p:nvPr/>
        </p:nvSpPr>
        <p:spPr>
          <a:xfrm>
            <a:off x="1" y="0"/>
            <a:ext cx="3714044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6"/>
          <p:cNvSpPr txBox="1"/>
          <p:nvPr>
            <p:ph idx="12" type="sldNum"/>
          </p:nvPr>
        </p:nvSpPr>
        <p:spPr>
          <a:xfrm>
            <a:off x="430620" y="6334394"/>
            <a:ext cx="2340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2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‹#›</a:t>
            </a:fld>
            <a:endParaRPr sz="1800">
              <a:solidFill>
                <a:schemeClr val="dk2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138" name="Google Shape;138;p6"/>
          <p:cNvSpPr txBox="1"/>
          <p:nvPr/>
        </p:nvSpPr>
        <p:spPr>
          <a:xfrm>
            <a:off x="5435064" y="966923"/>
            <a:ext cx="578785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Food We are Sourcing</a:t>
            </a:r>
            <a:endParaRPr b="1" sz="36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39" name="Google Shape;139;p6"/>
          <p:cNvSpPr txBox="1"/>
          <p:nvPr/>
        </p:nvSpPr>
        <p:spPr>
          <a:xfrm>
            <a:off x="5435064" y="1991155"/>
            <a:ext cx="6559236" cy="5632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Non-Meat Products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Aho Bara Rice				Fresh garlic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Lentils						Cinnamon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Cornmeal					Cumin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Almonds					Curry Powder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Pistachios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Walnuts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Dried Fruit (apricots)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Eggs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Fresh milk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Okra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Green Beans (canned)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Potatoes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Carrots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Photo Credit: Khadija Ahmed, Westbrook School Cultural Meals Program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40" name="Google Shape;140;p6"/>
          <p:cNvSpPr txBox="1"/>
          <p:nvPr/>
        </p:nvSpPr>
        <p:spPr>
          <a:xfrm>
            <a:off x="11529707" y="6253682"/>
            <a:ext cx="2340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‹#›</a:t>
            </a:fld>
            <a:endParaRPr sz="1600">
              <a:solidFill>
                <a:schemeClr val="dk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pic>
        <p:nvPicPr>
          <p:cNvPr id="141" name="Google Shape;14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20498" y="6257480"/>
            <a:ext cx="1630615" cy="3248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2" name="Google Shape;142;p6"/>
          <p:cNvCxnSpPr/>
          <p:nvPr/>
        </p:nvCxnSpPr>
        <p:spPr>
          <a:xfrm>
            <a:off x="11459198" y="6275554"/>
            <a:ext cx="0" cy="279355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3" name="Google Shape;143;p6"/>
          <p:cNvSpPr/>
          <p:nvPr/>
        </p:nvSpPr>
        <p:spPr>
          <a:xfrm>
            <a:off x="430620" y="1173607"/>
            <a:ext cx="4317583" cy="5002306"/>
          </a:xfrm>
          <a:prstGeom prst="rect">
            <a:avLst/>
          </a:prstGeom>
          <a:solidFill>
            <a:srgbClr val="364B4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08936" y="1781492"/>
            <a:ext cx="2948539" cy="39313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"/>
          <p:cNvSpPr txBox="1"/>
          <p:nvPr/>
        </p:nvSpPr>
        <p:spPr>
          <a:xfrm>
            <a:off x="4641650" y="864158"/>
            <a:ext cx="6747040" cy="47089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Existing and new vendors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Prioritizing high quality protein sources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Piloting wide variety of halal meets to determine demand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Listening to community members &amp; partners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Align culturally preferred foods with the Food Bank’s Never Out strategy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Mainers Feeding Mainers partnerships &amp; expansion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Community Redistribution Fund</a:t>
            </a:r>
            <a:endParaRPr sz="2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51" name="Google Shape;151;p7"/>
          <p:cNvSpPr/>
          <p:nvPr/>
        </p:nvSpPr>
        <p:spPr>
          <a:xfrm>
            <a:off x="1" y="0"/>
            <a:ext cx="3714044" cy="6858000"/>
          </a:xfrm>
          <a:prstGeom prst="rect">
            <a:avLst/>
          </a:prstGeom>
          <a:solidFill>
            <a:schemeClr val="dk2"/>
          </a:solidFill>
          <a:ln cap="flat" cmpd="sng" w="12700">
            <a:solidFill>
              <a:srgbClr val="B7B5A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7"/>
          <p:cNvSpPr txBox="1"/>
          <p:nvPr/>
        </p:nvSpPr>
        <p:spPr>
          <a:xfrm>
            <a:off x="509614" y="841856"/>
            <a:ext cx="3580472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lt2"/>
                </a:solidFill>
                <a:latin typeface="Lexend"/>
                <a:ea typeface="Lexend"/>
                <a:cs typeface="Lexend"/>
                <a:sym typeface="Lexend"/>
              </a:rPr>
              <a:t>Sourcing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lt2"/>
                </a:solidFill>
                <a:latin typeface="Lexend"/>
                <a:ea typeface="Lexend"/>
                <a:cs typeface="Lexend"/>
                <a:sym typeface="Lexend"/>
              </a:rPr>
              <a:t>Strategies</a:t>
            </a:r>
            <a:endParaRPr b="1" sz="3600">
              <a:solidFill>
                <a:schemeClr val="lt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53" name="Google Shape;153;p7"/>
          <p:cNvSpPr txBox="1"/>
          <p:nvPr>
            <p:ph idx="12" type="sldNum"/>
          </p:nvPr>
        </p:nvSpPr>
        <p:spPr>
          <a:xfrm>
            <a:off x="11529707" y="6253682"/>
            <a:ext cx="2340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‹#›</a:t>
            </a:fld>
            <a:endParaRPr sz="1600">
              <a:solidFill>
                <a:schemeClr val="dk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pic>
        <p:nvPicPr>
          <p:cNvPr id="154" name="Google Shape;15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20498" y="6257480"/>
            <a:ext cx="1630615" cy="3248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" name="Google Shape;155;p7"/>
          <p:cNvCxnSpPr/>
          <p:nvPr/>
        </p:nvCxnSpPr>
        <p:spPr>
          <a:xfrm>
            <a:off x="11459198" y="6275554"/>
            <a:ext cx="0" cy="279355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"/>
          <p:cNvSpPr/>
          <p:nvPr/>
        </p:nvSpPr>
        <p:spPr>
          <a:xfrm>
            <a:off x="1" y="0"/>
            <a:ext cx="3714044" cy="6858000"/>
          </a:xfrm>
          <a:prstGeom prst="rect">
            <a:avLst/>
          </a:prstGeom>
          <a:solidFill>
            <a:schemeClr val="dk2"/>
          </a:solidFill>
          <a:ln cap="flat" cmpd="sng" w="12700">
            <a:solidFill>
              <a:srgbClr val="B7B5A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8"/>
          <p:cNvSpPr txBox="1"/>
          <p:nvPr/>
        </p:nvSpPr>
        <p:spPr>
          <a:xfrm>
            <a:off x="509614" y="841856"/>
            <a:ext cx="3580472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lt2"/>
                </a:solidFill>
                <a:latin typeface="Lexend"/>
                <a:ea typeface="Lexend"/>
                <a:cs typeface="Lexend"/>
                <a:sym typeface="Lexend"/>
              </a:rPr>
              <a:t>Distribution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lt2"/>
                </a:solidFill>
                <a:latin typeface="Lexend"/>
                <a:ea typeface="Lexend"/>
                <a:cs typeface="Lexend"/>
                <a:sym typeface="Lexend"/>
              </a:rPr>
              <a:t>Strategies</a:t>
            </a:r>
            <a:endParaRPr b="1" sz="3600">
              <a:solidFill>
                <a:schemeClr val="lt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63" name="Google Shape;163;p8"/>
          <p:cNvSpPr txBox="1"/>
          <p:nvPr>
            <p:ph idx="12" type="sldNum"/>
          </p:nvPr>
        </p:nvSpPr>
        <p:spPr>
          <a:xfrm>
            <a:off x="11529707" y="6253682"/>
            <a:ext cx="2340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‹#›</a:t>
            </a:fld>
            <a:endParaRPr sz="1600">
              <a:solidFill>
                <a:schemeClr val="dk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pic>
        <p:nvPicPr>
          <p:cNvPr id="164" name="Google Shape;16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20498" y="6257480"/>
            <a:ext cx="1630615" cy="3248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5" name="Google Shape;165;p8"/>
          <p:cNvCxnSpPr/>
          <p:nvPr/>
        </p:nvCxnSpPr>
        <p:spPr>
          <a:xfrm>
            <a:off x="11459198" y="6275554"/>
            <a:ext cx="0" cy="279355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6" name="Google Shape;166;p8"/>
          <p:cNvSpPr txBox="1"/>
          <p:nvPr/>
        </p:nvSpPr>
        <p:spPr>
          <a:xfrm>
            <a:off x="4678531" y="932155"/>
            <a:ext cx="7085207" cy="3477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Food Bank partner network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Mainers Feeding Mainers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Pop up distributions with community partners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Muslim based Food Pantries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Emergency Funding for resettlement efforts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Community Redistribution Fund Partners</a:t>
            </a:r>
            <a:endParaRPr sz="2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9"/>
          <p:cNvSpPr/>
          <p:nvPr/>
        </p:nvSpPr>
        <p:spPr>
          <a:xfrm>
            <a:off x="1" y="0"/>
            <a:ext cx="3714044" cy="6858000"/>
          </a:xfrm>
          <a:prstGeom prst="rect">
            <a:avLst/>
          </a:prstGeom>
          <a:solidFill>
            <a:schemeClr val="dk2"/>
          </a:solidFill>
          <a:ln cap="flat" cmpd="sng" w="12700">
            <a:solidFill>
              <a:srgbClr val="B7B5A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9"/>
          <p:cNvSpPr txBox="1"/>
          <p:nvPr/>
        </p:nvSpPr>
        <p:spPr>
          <a:xfrm>
            <a:off x="266330" y="950222"/>
            <a:ext cx="3580472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lt2"/>
                </a:solidFill>
                <a:latin typeface="Lexend"/>
                <a:ea typeface="Lexend"/>
                <a:cs typeface="Lexend"/>
                <a:sym typeface="Lexend"/>
              </a:rPr>
              <a:t>Gaps, Challenges &amp; Opportunities</a:t>
            </a:r>
            <a:endParaRPr b="1" sz="3600">
              <a:solidFill>
                <a:schemeClr val="lt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74" name="Google Shape;174;p9"/>
          <p:cNvSpPr txBox="1"/>
          <p:nvPr>
            <p:ph idx="12" type="sldNum"/>
          </p:nvPr>
        </p:nvSpPr>
        <p:spPr>
          <a:xfrm>
            <a:off x="11529707" y="6253682"/>
            <a:ext cx="23403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6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‹#›</a:t>
            </a:fld>
            <a:endParaRPr sz="1600">
              <a:solidFill>
                <a:schemeClr val="dk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pic>
        <p:nvPicPr>
          <p:cNvPr id="175" name="Google Shape;17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20498" y="6257480"/>
            <a:ext cx="1630615" cy="3248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6" name="Google Shape;176;p9"/>
          <p:cNvCxnSpPr/>
          <p:nvPr/>
        </p:nvCxnSpPr>
        <p:spPr>
          <a:xfrm>
            <a:off x="11459198" y="6275554"/>
            <a:ext cx="0" cy="279355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77" name="Google Shape;177;p9"/>
          <p:cNvSpPr/>
          <p:nvPr/>
        </p:nvSpPr>
        <p:spPr>
          <a:xfrm>
            <a:off x="4637103" y="2150551"/>
            <a:ext cx="6096000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No halal meat processor currently in ME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Growing season and climate</a:t>
            </a:r>
            <a:endParaRPr sz="2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Current distribution network is limited based on contractual agreements with Feeding America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Investing in BIPOC owned/led food processing and production businesses</a:t>
            </a:r>
            <a:endParaRPr sz="2000">
              <a:solidFill>
                <a:schemeClr val="dk1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GSFB">
      <a:dk1>
        <a:srgbClr val="000000"/>
      </a:dk1>
      <a:lt1>
        <a:srgbClr val="FFFFFF"/>
      </a:lt1>
      <a:dk2>
        <a:srgbClr val="49655B"/>
      </a:dk2>
      <a:lt2>
        <a:srgbClr val="FBF9F0"/>
      </a:lt2>
      <a:accent1>
        <a:srgbClr val="FBF9F0"/>
      </a:accent1>
      <a:accent2>
        <a:srgbClr val="49655B"/>
      </a:accent2>
      <a:accent3>
        <a:srgbClr val="F5EEDB"/>
      </a:accent3>
      <a:accent4>
        <a:srgbClr val="9D2E26"/>
      </a:accent4>
      <a:accent5>
        <a:srgbClr val="85B27D"/>
      </a:accent5>
      <a:accent6>
        <a:srgbClr val="F7A197"/>
      </a:accent6>
      <a:hlink>
        <a:srgbClr val="D1826C"/>
      </a:hlink>
      <a:folHlink>
        <a:srgbClr val="F7A19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2021-11-10T23:18:34Z</dcterms:created>
  <dc:creator>Anchour Creative</dc:creator>
</cp:coreProperties>
</file>